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550" r:id="rId3"/>
    <p:sldId id="259" r:id="rId4"/>
    <p:sldId id="261" r:id="rId5"/>
    <p:sldId id="450" r:id="rId6"/>
    <p:sldId id="547" r:id="rId7"/>
    <p:sldId id="555" r:id="rId8"/>
    <p:sldId id="556" r:id="rId9"/>
    <p:sldId id="566" r:id="rId10"/>
    <p:sldId id="558" r:id="rId11"/>
    <p:sldId id="534" r:id="rId12"/>
    <p:sldId id="526" r:id="rId13"/>
    <p:sldId id="582" r:id="rId14"/>
    <p:sldId id="583" r:id="rId15"/>
    <p:sldId id="574" r:id="rId16"/>
    <p:sldId id="575" r:id="rId17"/>
    <p:sldId id="598" r:id="rId18"/>
    <p:sldId id="557" r:id="rId19"/>
    <p:sldId id="569" r:id="rId20"/>
    <p:sldId id="587" r:id="rId21"/>
    <p:sldId id="548" r:id="rId22"/>
    <p:sldId id="576" r:id="rId23"/>
    <p:sldId id="561" r:id="rId24"/>
    <p:sldId id="593" r:id="rId25"/>
    <p:sldId id="560" r:id="rId26"/>
    <p:sldId id="590" r:id="rId27"/>
    <p:sldId id="584" r:id="rId28"/>
    <p:sldId id="585" r:id="rId29"/>
    <p:sldId id="586" r:id="rId30"/>
    <p:sldId id="552" r:id="rId31"/>
    <p:sldId id="589" r:id="rId32"/>
    <p:sldId id="596" r:id="rId33"/>
    <p:sldId id="597" r:id="rId34"/>
    <p:sldId id="554" r:id="rId35"/>
    <p:sldId id="551" r:id="rId36"/>
    <p:sldId id="577" r:id="rId37"/>
    <p:sldId id="600" r:id="rId38"/>
    <p:sldId id="599" r:id="rId39"/>
    <p:sldId id="588" r:id="rId40"/>
    <p:sldId id="579" r:id="rId41"/>
    <p:sldId id="581" r:id="rId42"/>
    <p:sldId id="580" r:id="rId43"/>
    <p:sldId id="571" r:id="rId44"/>
    <p:sldId id="567" r:id="rId45"/>
    <p:sldId id="568" r:id="rId46"/>
    <p:sldId id="591" r:id="rId47"/>
    <p:sldId id="565" r:id="rId48"/>
    <p:sldId id="553" r:id="rId49"/>
    <p:sldId id="54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676" autoAdjust="0"/>
  </p:normalViewPr>
  <p:slideViewPr>
    <p:cSldViewPr snapToGrid="0" snapToObjects="1">
      <p:cViewPr>
        <p:scale>
          <a:sx n="50" d="100"/>
          <a:sy n="50" d="100"/>
        </p:scale>
        <p:origin x="-1362" y="-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notesMaster" Target="notesMasters/notesMaster1.xml" /><Relationship Id="rId3" Type="http://schemas.openxmlformats.org/officeDocument/2006/relationships/slide" Target="slides/slide2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2E5AD-A847-1742-82C6-52B925CF03B7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834F2E-BF21-C344-A3F4-E52C82FE141A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Sporadic/ Seasonal</a:t>
          </a:r>
        </a:p>
      </dgm:t>
    </dgm:pt>
    <dgm:pt modelId="{AD709429-E05A-5540-9739-111B131D8310}" type="parTrans" cxnId="{EEEE798F-F07F-1B4F-8C8D-C4A1833C744A}">
      <dgm:prSet/>
      <dgm:spPr/>
      <dgm:t>
        <a:bodyPr/>
        <a:lstStyle/>
        <a:p>
          <a:endParaRPr lang="en-US"/>
        </a:p>
      </dgm:t>
    </dgm:pt>
    <dgm:pt modelId="{E6D430AC-1F86-EF47-8CCA-E6C1268C60A4}" type="sibTrans" cxnId="{EEEE798F-F07F-1B4F-8C8D-C4A1833C744A}">
      <dgm:prSet/>
      <dgm:spPr/>
      <dgm:t>
        <a:bodyPr/>
        <a:lstStyle/>
        <a:p>
          <a:endParaRPr lang="en-US"/>
        </a:p>
      </dgm:t>
    </dgm:pt>
    <dgm:pt modelId="{F7C865D8-5C5E-0444-B329-B69463BF31F7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HCoV-229 E</a:t>
          </a:r>
        </a:p>
      </dgm:t>
    </dgm:pt>
    <dgm:pt modelId="{8EAE8A22-ACFC-2644-8796-39E7E10317FF}" type="parTrans" cxnId="{E81B09BF-43D8-7845-89C5-F039799264E6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66769-C0E9-564C-A34E-86765DB24BB4}" type="sibTrans" cxnId="{E81B09BF-43D8-7845-89C5-F039799264E6}">
      <dgm:prSet/>
      <dgm:spPr/>
      <dgm:t>
        <a:bodyPr/>
        <a:lstStyle/>
        <a:p>
          <a:endParaRPr lang="en-US"/>
        </a:p>
      </dgm:t>
    </dgm:pt>
    <dgm:pt modelId="{FE445D78-389C-404F-90E5-4E5EF71AF692}">
      <dgm:prSet phldrT="[Text]" custT="1"/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HCoV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-OC 43</a:t>
          </a:r>
        </a:p>
      </dgm:t>
    </dgm:pt>
    <dgm:pt modelId="{B2729FC6-5236-AF45-9E31-87B9B755F9A9}" type="parTrans" cxnId="{EB53C77A-B3F2-2D4B-92CA-611D727E95FC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C00906-7B50-8744-AFFF-FC2DAB069CB7}" type="sibTrans" cxnId="{EB53C77A-B3F2-2D4B-92CA-611D727E95FC}">
      <dgm:prSet/>
      <dgm:spPr/>
      <dgm:t>
        <a:bodyPr/>
        <a:lstStyle/>
        <a:p>
          <a:endParaRPr lang="en-US"/>
        </a:p>
      </dgm:t>
    </dgm:pt>
    <dgm:pt modelId="{EA94ACFF-FB41-A34D-8B5F-1C3C59D99338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Outbreaks/ Epidemics</a:t>
          </a:r>
        </a:p>
      </dgm:t>
    </dgm:pt>
    <dgm:pt modelId="{52F4CF83-EC5F-744B-BC6E-84411F864284}" type="parTrans" cxnId="{49103C2C-126E-1847-ACEF-0A72F29F4C02}">
      <dgm:prSet/>
      <dgm:spPr/>
      <dgm:t>
        <a:bodyPr/>
        <a:lstStyle/>
        <a:p>
          <a:endParaRPr lang="en-US"/>
        </a:p>
      </dgm:t>
    </dgm:pt>
    <dgm:pt modelId="{EF77EEB1-AF30-0947-ABA5-866C16A90570}" type="sibTrans" cxnId="{49103C2C-126E-1847-ACEF-0A72F29F4C02}">
      <dgm:prSet/>
      <dgm:spPr/>
      <dgm:t>
        <a:bodyPr/>
        <a:lstStyle/>
        <a:p>
          <a:endParaRPr lang="en-US"/>
        </a:p>
      </dgm:t>
    </dgm:pt>
    <dgm:pt modelId="{6672E4E6-87BE-F049-A4AC-9C5D01DABBC0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SARS-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CoV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DC843-6415-F241-BC1C-3004EB8940B9}" type="parTrans" cxnId="{2E6E5137-ABEF-2F4D-8F2C-8D263E030DB1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79CD1-9E98-8041-AFC6-5B9219AE13C9}" type="sibTrans" cxnId="{2E6E5137-ABEF-2F4D-8F2C-8D263E030DB1}">
      <dgm:prSet/>
      <dgm:spPr/>
      <dgm:t>
        <a:bodyPr/>
        <a:lstStyle/>
        <a:p>
          <a:endParaRPr lang="en-US"/>
        </a:p>
      </dgm:t>
    </dgm:pt>
    <dgm:pt modelId="{A7C1763D-4BE8-A94C-AED7-9E77D77B5968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MERS-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CoV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16342B-C5B9-9241-AB0B-BE96DE376967}" type="parTrans" cxnId="{5062E3F2-C04B-8B4C-8EBD-50D570560778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1C03C-47C9-AA4B-8354-740448EB86C9}" type="sibTrans" cxnId="{5062E3F2-C04B-8B4C-8EBD-50D570560778}">
      <dgm:prSet/>
      <dgm:spPr/>
      <dgm:t>
        <a:bodyPr/>
        <a:lstStyle/>
        <a:p>
          <a:endParaRPr lang="en-US"/>
        </a:p>
      </dgm:t>
    </dgm:pt>
    <dgm:pt modelId="{E268E6DF-B5B8-D145-9B8F-514331FEF6BC}">
      <dgm:prSet phldrT="[Text]" custT="1"/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HCoV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-NL 63</a:t>
          </a:r>
        </a:p>
      </dgm:t>
    </dgm:pt>
    <dgm:pt modelId="{CDF8261A-415B-FB48-921D-B8A750D3ABA0}" type="parTrans" cxnId="{05D5C57C-E86F-474B-8B16-58E0C11708A7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38884-0673-9345-9AF4-CC8582D44DC3}" type="sibTrans" cxnId="{05D5C57C-E86F-474B-8B16-58E0C11708A7}">
      <dgm:prSet/>
      <dgm:spPr/>
      <dgm:t>
        <a:bodyPr/>
        <a:lstStyle/>
        <a:p>
          <a:endParaRPr lang="en-US"/>
        </a:p>
      </dgm:t>
    </dgm:pt>
    <dgm:pt modelId="{785F287B-8478-7947-A783-9233A7A4740A}">
      <dgm:prSet phldrT="[Text]" custT="1"/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HCoV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-HKU 1</a:t>
          </a:r>
        </a:p>
      </dgm:t>
    </dgm:pt>
    <dgm:pt modelId="{2A37190A-3B82-F540-8128-A4A5EDE83399}" type="parTrans" cxnId="{C0B6B6C2-ABDD-614B-887E-CCD77EAD7519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75AE0-B697-C64F-8DDE-55DAF5C90A34}" type="sibTrans" cxnId="{C0B6B6C2-ABDD-614B-887E-CCD77EAD7519}">
      <dgm:prSet/>
      <dgm:spPr/>
      <dgm:t>
        <a:bodyPr/>
        <a:lstStyle/>
        <a:p>
          <a:endParaRPr lang="en-US"/>
        </a:p>
      </dgm:t>
    </dgm:pt>
    <dgm:pt modelId="{238C9852-2492-5246-89EF-09DA6018939A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Novel Coronavirus (SARS-CoV-2)</a:t>
          </a:r>
        </a:p>
      </dgm:t>
    </dgm:pt>
    <dgm:pt modelId="{9C0D7172-1A5A-0D44-AFFA-E28ED0030F1A}" type="parTrans" cxnId="{BEC5F3C8-5392-0646-BBB4-4ACC53BC0A03}">
      <dgm:prSet/>
      <dgm:spPr/>
      <dgm:t>
        <a:bodyPr/>
        <a:lstStyle/>
        <a:p>
          <a:endParaRPr lang="en-GB"/>
        </a:p>
      </dgm:t>
    </dgm:pt>
    <dgm:pt modelId="{E23E5C15-0097-F842-AA33-BD677F58C690}" type="sibTrans" cxnId="{BEC5F3C8-5392-0646-BBB4-4ACC53BC0A03}">
      <dgm:prSet/>
      <dgm:spPr/>
      <dgm:t>
        <a:bodyPr/>
        <a:lstStyle/>
        <a:p>
          <a:endParaRPr lang="en-GB"/>
        </a:p>
      </dgm:t>
    </dgm:pt>
    <dgm:pt modelId="{7FCFE49B-F568-9A4C-B253-560C4B20AE46}" type="pres">
      <dgm:prSet presAssocID="{4472E5AD-A847-1742-82C6-52B925CF03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6F9550-F207-184A-88CF-E34FBD68227A}" type="pres">
      <dgm:prSet presAssocID="{4F834F2E-BF21-C344-A3F4-E52C82FE141A}" presName="root" presStyleCnt="0"/>
      <dgm:spPr/>
    </dgm:pt>
    <dgm:pt modelId="{203CFAA5-0DF6-A54E-B6E9-956539A64636}" type="pres">
      <dgm:prSet presAssocID="{4F834F2E-BF21-C344-A3F4-E52C82FE141A}" presName="rootComposite" presStyleCnt="0"/>
      <dgm:spPr/>
    </dgm:pt>
    <dgm:pt modelId="{7D0A43D5-7C84-3E46-BD28-0887AB92D715}" type="pres">
      <dgm:prSet presAssocID="{4F834F2E-BF21-C344-A3F4-E52C82FE141A}" presName="rootText" presStyleLbl="node1" presStyleIdx="0" presStyleCnt="2" custScaleX="102868" custLinFactNeighborX="-91785"/>
      <dgm:spPr/>
    </dgm:pt>
    <dgm:pt modelId="{8B01A65A-76D0-764B-8DD7-E360E2EDFE4D}" type="pres">
      <dgm:prSet presAssocID="{4F834F2E-BF21-C344-A3F4-E52C82FE141A}" presName="rootConnector" presStyleLbl="node1" presStyleIdx="0" presStyleCnt="2"/>
      <dgm:spPr/>
    </dgm:pt>
    <dgm:pt modelId="{239F38D2-4BB3-9649-A6F7-91511FA2C305}" type="pres">
      <dgm:prSet presAssocID="{4F834F2E-BF21-C344-A3F4-E52C82FE141A}" presName="childShape" presStyleCnt="0"/>
      <dgm:spPr/>
    </dgm:pt>
    <dgm:pt modelId="{5E1DB557-15C2-C543-B52C-FEFA67A230AB}" type="pres">
      <dgm:prSet presAssocID="{8EAE8A22-ACFC-2644-8796-39E7E10317FF}" presName="Name13" presStyleLbl="parChTrans1D2" presStyleIdx="0" presStyleCnt="7"/>
      <dgm:spPr/>
    </dgm:pt>
    <dgm:pt modelId="{9DFA52BA-B9FF-FA41-92B8-A34610FDB4E4}" type="pres">
      <dgm:prSet presAssocID="{F7C865D8-5C5E-0444-B329-B69463BF31F7}" presName="childText" presStyleLbl="bgAcc1" presStyleIdx="0" presStyleCnt="7" custScaleX="183082">
        <dgm:presLayoutVars>
          <dgm:bulletEnabled val="1"/>
        </dgm:presLayoutVars>
      </dgm:prSet>
      <dgm:spPr/>
    </dgm:pt>
    <dgm:pt modelId="{8323FB66-7537-E344-A6D1-B22F0735DB50}" type="pres">
      <dgm:prSet presAssocID="{B2729FC6-5236-AF45-9E31-87B9B755F9A9}" presName="Name13" presStyleLbl="parChTrans1D2" presStyleIdx="1" presStyleCnt="7"/>
      <dgm:spPr/>
    </dgm:pt>
    <dgm:pt modelId="{A95A993C-3EDF-BF46-8FC5-4FC16ACB172E}" type="pres">
      <dgm:prSet presAssocID="{FE445D78-389C-404F-90E5-4E5EF71AF692}" presName="childText" presStyleLbl="bgAcc1" presStyleIdx="1" presStyleCnt="7" custScaleX="182017">
        <dgm:presLayoutVars>
          <dgm:bulletEnabled val="1"/>
        </dgm:presLayoutVars>
      </dgm:prSet>
      <dgm:spPr/>
    </dgm:pt>
    <dgm:pt modelId="{D8A1FED0-17BA-734A-BEB7-82B0088CB03B}" type="pres">
      <dgm:prSet presAssocID="{CDF8261A-415B-FB48-921D-B8A750D3ABA0}" presName="Name13" presStyleLbl="parChTrans1D2" presStyleIdx="2" presStyleCnt="7"/>
      <dgm:spPr/>
    </dgm:pt>
    <dgm:pt modelId="{AB884C03-C586-C148-B977-04F8DC8C9DD8}" type="pres">
      <dgm:prSet presAssocID="{E268E6DF-B5B8-D145-9B8F-514331FEF6BC}" presName="childText" presStyleLbl="bgAcc1" presStyleIdx="2" presStyleCnt="7" custScaleX="188615">
        <dgm:presLayoutVars>
          <dgm:bulletEnabled val="1"/>
        </dgm:presLayoutVars>
      </dgm:prSet>
      <dgm:spPr/>
    </dgm:pt>
    <dgm:pt modelId="{1A33AA7D-41F2-D94B-9CD9-3073A26796E5}" type="pres">
      <dgm:prSet presAssocID="{2A37190A-3B82-F540-8128-A4A5EDE83399}" presName="Name13" presStyleLbl="parChTrans1D2" presStyleIdx="3" presStyleCnt="7"/>
      <dgm:spPr/>
    </dgm:pt>
    <dgm:pt modelId="{F60568BA-D3E9-AE41-8041-7D4393887337}" type="pres">
      <dgm:prSet presAssocID="{785F287B-8478-7947-A783-9233A7A4740A}" presName="childText" presStyleLbl="bgAcc1" presStyleIdx="3" presStyleCnt="7" custScaleX="192307">
        <dgm:presLayoutVars>
          <dgm:bulletEnabled val="1"/>
        </dgm:presLayoutVars>
      </dgm:prSet>
      <dgm:spPr/>
    </dgm:pt>
    <dgm:pt modelId="{2AF9C955-902B-1144-8EF1-89477AB692AD}" type="pres">
      <dgm:prSet presAssocID="{EA94ACFF-FB41-A34D-8B5F-1C3C59D99338}" presName="root" presStyleCnt="0"/>
      <dgm:spPr/>
    </dgm:pt>
    <dgm:pt modelId="{8861261B-DC4E-734F-B75E-122D242AEA5D}" type="pres">
      <dgm:prSet presAssocID="{EA94ACFF-FB41-A34D-8B5F-1C3C59D99338}" presName="rootComposite" presStyleCnt="0"/>
      <dgm:spPr/>
    </dgm:pt>
    <dgm:pt modelId="{5B29CCCA-1FF2-1D44-87BC-57C2CA8EBB94}" type="pres">
      <dgm:prSet presAssocID="{EA94ACFF-FB41-A34D-8B5F-1C3C59D99338}" presName="rootText" presStyleLbl="node1" presStyleIdx="1" presStyleCnt="2"/>
      <dgm:spPr/>
    </dgm:pt>
    <dgm:pt modelId="{B1CF99D7-A4A4-2545-B79A-10650B58A462}" type="pres">
      <dgm:prSet presAssocID="{EA94ACFF-FB41-A34D-8B5F-1C3C59D99338}" presName="rootConnector" presStyleLbl="node1" presStyleIdx="1" presStyleCnt="2"/>
      <dgm:spPr/>
    </dgm:pt>
    <dgm:pt modelId="{EC9BBE79-AD2D-4141-BD03-EF5ACE3014D8}" type="pres">
      <dgm:prSet presAssocID="{EA94ACFF-FB41-A34D-8B5F-1C3C59D99338}" presName="childShape" presStyleCnt="0"/>
      <dgm:spPr/>
    </dgm:pt>
    <dgm:pt modelId="{004181AF-1B7B-8146-A59B-8686BAEC664C}" type="pres">
      <dgm:prSet presAssocID="{205DC843-6415-F241-BC1C-3004EB8940B9}" presName="Name13" presStyleLbl="parChTrans1D2" presStyleIdx="4" presStyleCnt="7"/>
      <dgm:spPr/>
    </dgm:pt>
    <dgm:pt modelId="{1118A188-EF4C-794F-B525-67C199F8901C}" type="pres">
      <dgm:prSet presAssocID="{6672E4E6-87BE-F049-A4AC-9C5D01DABBC0}" presName="childText" presStyleLbl="bgAcc1" presStyleIdx="4" presStyleCnt="7" custScaleX="179292" custLinFactNeighborX="68588">
        <dgm:presLayoutVars>
          <dgm:bulletEnabled val="1"/>
        </dgm:presLayoutVars>
      </dgm:prSet>
      <dgm:spPr/>
    </dgm:pt>
    <dgm:pt modelId="{9D4673BB-2781-214B-AF86-CAFA1431253D}" type="pres">
      <dgm:prSet presAssocID="{5016342B-C5B9-9241-AB0B-BE96DE376967}" presName="Name13" presStyleLbl="parChTrans1D2" presStyleIdx="5" presStyleCnt="7"/>
      <dgm:spPr/>
    </dgm:pt>
    <dgm:pt modelId="{040A3D57-CC53-0643-BB46-263D5EB34064}" type="pres">
      <dgm:prSet presAssocID="{A7C1763D-4BE8-A94C-AED7-9E77D77B5968}" presName="childText" presStyleLbl="bgAcc1" presStyleIdx="5" presStyleCnt="7" custScaleX="176654" custLinFactNeighborX="68588">
        <dgm:presLayoutVars>
          <dgm:bulletEnabled val="1"/>
        </dgm:presLayoutVars>
      </dgm:prSet>
      <dgm:spPr/>
    </dgm:pt>
    <dgm:pt modelId="{504F3D40-EF71-E744-8264-644CDF27C6DC}" type="pres">
      <dgm:prSet presAssocID="{9C0D7172-1A5A-0D44-AFFA-E28ED0030F1A}" presName="Name13" presStyleLbl="parChTrans1D2" presStyleIdx="6" presStyleCnt="7"/>
      <dgm:spPr/>
    </dgm:pt>
    <dgm:pt modelId="{19EAB052-09A2-EF49-9E81-0B8755AE7CD4}" type="pres">
      <dgm:prSet presAssocID="{238C9852-2492-5246-89EF-09DA6018939A}" presName="childText" presStyleLbl="bgAcc1" presStyleIdx="6" presStyleCnt="7" custScaleX="174183" custLinFactNeighborX="72797" custLinFactNeighborY="2532">
        <dgm:presLayoutVars>
          <dgm:bulletEnabled val="1"/>
        </dgm:presLayoutVars>
      </dgm:prSet>
      <dgm:spPr/>
    </dgm:pt>
  </dgm:ptLst>
  <dgm:cxnLst>
    <dgm:cxn modelId="{4D5D3109-AA02-6649-B50E-0503E83B943E}" type="presOf" srcId="{B2729FC6-5236-AF45-9E31-87B9B755F9A9}" destId="{8323FB66-7537-E344-A6D1-B22F0735DB50}" srcOrd="0" destOrd="0" presId="urn:microsoft.com/office/officeart/2005/8/layout/hierarchy3"/>
    <dgm:cxn modelId="{11FE5D0A-1226-E343-8BA5-0ECE7A7BEEFB}" type="presOf" srcId="{CDF8261A-415B-FB48-921D-B8A750D3ABA0}" destId="{D8A1FED0-17BA-734A-BEB7-82B0088CB03B}" srcOrd="0" destOrd="0" presId="urn:microsoft.com/office/officeart/2005/8/layout/hierarchy3"/>
    <dgm:cxn modelId="{E9D7780D-E68F-D248-B940-2EF487845CAC}" type="presOf" srcId="{6672E4E6-87BE-F049-A4AC-9C5D01DABBC0}" destId="{1118A188-EF4C-794F-B525-67C199F8901C}" srcOrd="0" destOrd="0" presId="urn:microsoft.com/office/officeart/2005/8/layout/hierarchy3"/>
    <dgm:cxn modelId="{E4B6300E-ADAE-6F42-BD64-9CB4E80BAFBB}" type="presOf" srcId="{F7C865D8-5C5E-0444-B329-B69463BF31F7}" destId="{9DFA52BA-B9FF-FA41-92B8-A34610FDB4E4}" srcOrd="0" destOrd="0" presId="urn:microsoft.com/office/officeart/2005/8/layout/hierarchy3"/>
    <dgm:cxn modelId="{F96C6317-19CC-0F48-9907-C91CB00E0290}" type="presOf" srcId="{9C0D7172-1A5A-0D44-AFFA-E28ED0030F1A}" destId="{504F3D40-EF71-E744-8264-644CDF27C6DC}" srcOrd="0" destOrd="0" presId="urn:microsoft.com/office/officeart/2005/8/layout/hierarchy3"/>
    <dgm:cxn modelId="{1AC69F1D-85B5-7047-85AD-35FA541A7F51}" type="presOf" srcId="{205DC843-6415-F241-BC1C-3004EB8940B9}" destId="{004181AF-1B7B-8146-A59B-8686BAEC664C}" srcOrd="0" destOrd="0" presId="urn:microsoft.com/office/officeart/2005/8/layout/hierarchy3"/>
    <dgm:cxn modelId="{4D39582B-9806-0040-AC46-E3EC68E45AF5}" type="presOf" srcId="{5016342B-C5B9-9241-AB0B-BE96DE376967}" destId="{9D4673BB-2781-214B-AF86-CAFA1431253D}" srcOrd="0" destOrd="0" presId="urn:microsoft.com/office/officeart/2005/8/layout/hierarchy3"/>
    <dgm:cxn modelId="{49103C2C-126E-1847-ACEF-0A72F29F4C02}" srcId="{4472E5AD-A847-1742-82C6-52B925CF03B7}" destId="{EA94ACFF-FB41-A34D-8B5F-1C3C59D99338}" srcOrd="1" destOrd="0" parTransId="{52F4CF83-EC5F-744B-BC6E-84411F864284}" sibTransId="{EF77EEB1-AF30-0947-ABA5-866C16A90570}"/>
    <dgm:cxn modelId="{2E6E5137-ABEF-2F4D-8F2C-8D263E030DB1}" srcId="{EA94ACFF-FB41-A34D-8B5F-1C3C59D99338}" destId="{6672E4E6-87BE-F049-A4AC-9C5D01DABBC0}" srcOrd="0" destOrd="0" parTransId="{205DC843-6415-F241-BC1C-3004EB8940B9}" sibTransId="{2CD79CD1-9E98-8041-AFC6-5B9219AE13C9}"/>
    <dgm:cxn modelId="{C14DE439-63BA-BA4C-A79C-815A6C3FA079}" type="presOf" srcId="{EA94ACFF-FB41-A34D-8B5F-1C3C59D99338}" destId="{5B29CCCA-1FF2-1D44-87BC-57C2CA8EBB94}" srcOrd="0" destOrd="0" presId="urn:microsoft.com/office/officeart/2005/8/layout/hierarchy3"/>
    <dgm:cxn modelId="{B310FA4A-C5B0-D249-BC7E-58A1C6BD58F7}" type="presOf" srcId="{2A37190A-3B82-F540-8128-A4A5EDE83399}" destId="{1A33AA7D-41F2-D94B-9CD9-3073A26796E5}" srcOrd="0" destOrd="0" presId="urn:microsoft.com/office/officeart/2005/8/layout/hierarchy3"/>
    <dgm:cxn modelId="{EB53C77A-B3F2-2D4B-92CA-611D727E95FC}" srcId="{4F834F2E-BF21-C344-A3F4-E52C82FE141A}" destId="{FE445D78-389C-404F-90E5-4E5EF71AF692}" srcOrd="1" destOrd="0" parTransId="{B2729FC6-5236-AF45-9E31-87B9B755F9A9}" sibTransId="{44C00906-7B50-8744-AFFF-FC2DAB069CB7}"/>
    <dgm:cxn modelId="{05D5C57C-E86F-474B-8B16-58E0C11708A7}" srcId="{4F834F2E-BF21-C344-A3F4-E52C82FE141A}" destId="{E268E6DF-B5B8-D145-9B8F-514331FEF6BC}" srcOrd="2" destOrd="0" parTransId="{CDF8261A-415B-FB48-921D-B8A750D3ABA0}" sibTransId="{6DC38884-0673-9345-9AF4-CC8582D44DC3}"/>
    <dgm:cxn modelId="{EEEE798F-F07F-1B4F-8C8D-C4A1833C744A}" srcId="{4472E5AD-A847-1742-82C6-52B925CF03B7}" destId="{4F834F2E-BF21-C344-A3F4-E52C82FE141A}" srcOrd="0" destOrd="0" parTransId="{AD709429-E05A-5540-9739-111B131D8310}" sibTransId="{E6D430AC-1F86-EF47-8CCA-E6C1268C60A4}"/>
    <dgm:cxn modelId="{79EE8E92-C323-EE4A-800E-AD67EC65BAA3}" type="presOf" srcId="{E268E6DF-B5B8-D145-9B8F-514331FEF6BC}" destId="{AB884C03-C586-C148-B977-04F8DC8C9DD8}" srcOrd="0" destOrd="0" presId="urn:microsoft.com/office/officeart/2005/8/layout/hierarchy3"/>
    <dgm:cxn modelId="{98631FA6-CB8A-D542-915B-8B4707ED589E}" type="presOf" srcId="{EA94ACFF-FB41-A34D-8B5F-1C3C59D99338}" destId="{B1CF99D7-A4A4-2545-B79A-10650B58A462}" srcOrd="1" destOrd="0" presId="urn:microsoft.com/office/officeart/2005/8/layout/hierarchy3"/>
    <dgm:cxn modelId="{5FA4C3BB-9147-C64B-B0C1-CD3EF7335E3C}" type="presOf" srcId="{238C9852-2492-5246-89EF-09DA6018939A}" destId="{19EAB052-09A2-EF49-9E81-0B8755AE7CD4}" srcOrd="0" destOrd="0" presId="urn:microsoft.com/office/officeart/2005/8/layout/hierarchy3"/>
    <dgm:cxn modelId="{E81B09BF-43D8-7845-89C5-F039799264E6}" srcId="{4F834F2E-BF21-C344-A3F4-E52C82FE141A}" destId="{F7C865D8-5C5E-0444-B329-B69463BF31F7}" srcOrd="0" destOrd="0" parTransId="{8EAE8A22-ACFC-2644-8796-39E7E10317FF}" sibTransId="{59166769-C0E9-564C-A34E-86765DB24BB4}"/>
    <dgm:cxn modelId="{2AF196C2-DD59-6D47-8FC3-11D580E52411}" type="presOf" srcId="{4F834F2E-BF21-C344-A3F4-E52C82FE141A}" destId="{7D0A43D5-7C84-3E46-BD28-0887AB92D715}" srcOrd="0" destOrd="0" presId="urn:microsoft.com/office/officeart/2005/8/layout/hierarchy3"/>
    <dgm:cxn modelId="{C0B6B6C2-ABDD-614B-887E-CCD77EAD7519}" srcId="{4F834F2E-BF21-C344-A3F4-E52C82FE141A}" destId="{785F287B-8478-7947-A783-9233A7A4740A}" srcOrd="3" destOrd="0" parTransId="{2A37190A-3B82-F540-8128-A4A5EDE83399}" sibTransId="{C2875AE0-B697-C64F-8DDE-55DAF5C90A34}"/>
    <dgm:cxn modelId="{4B25D9C5-7E9D-3647-B62B-EAE994F1E266}" type="presOf" srcId="{FE445D78-389C-404F-90E5-4E5EF71AF692}" destId="{A95A993C-3EDF-BF46-8FC5-4FC16ACB172E}" srcOrd="0" destOrd="0" presId="urn:microsoft.com/office/officeart/2005/8/layout/hierarchy3"/>
    <dgm:cxn modelId="{BEC5F3C8-5392-0646-BBB4-4ACC53BC0A03}" srcId="{EA94ACFF-FB41-A34D-8B5F-1C3C59D99338}" destId="{238C9852-2492-5246-89EF-09DA6018939A}" srcOrd="2" destOrd="0" parTransId="{9C0D7172-1A5A-0D44-AFFA-E28ED0030F1A}" sibTransId="{E23E5C15-0097-F842-AA33-BD677F58C690}"/>
    <dgm:cxn modelId="{5DF44CD5-6566-8E4C-880B-13D4709EB08E}" type="presOf" srcId="{4F834F2E-BF21-C344-A3F4-E52C82FE141A}" destId="{8B01A65A-76D0-764B-8DD7-E360E2EDFE4D}" srcOrd="1" destOrd="0" presId="urn:microsoft.com/office/officeart/2005/8/layout/hierarchy3"/>
    <dgm:cxn modelId="{9686BAD7-7B66-6743-9FF3-923A5D7FF7B8}" type="presOf" srcId="{4472E5AD-A847-1742-82C6-52B925CF03B7}" destId="{7FCFE49B-F568-9A4C-B253-560C4B20AE46}" srcOrd="0" destOrd="0" presId="urn:microsoft.com/office/officeart/2005/8/layout/hierarchy3"/>
    <dgm:cxn modelId="{8FA8D8DE-1EEC-6442-861E-C412D345525F}" type="presOf" srcId="{785F287B-8478-7947-A783-9233A7A4740A}" destId="{F60568BA-D3E9-AE41-8041-7D4393887337}" srcOrd="0" destOrd="0" presId="urn:microsoft.com/office/officeart/2005/8/layout/hierarchy3"/>
    <dgm:cxn modelId="{BF60F3DE-0EBA-D54D-8891-D4095E9FDA89}" type="presOf" srcId="{8EAE8A22-ACFC-2644-8796-39E7E10317FF}" destId="{5E1DB557-15C2-C543-B52C-FEFA67A230AB}" srcOrd="0" destOrd="0" presId="urn:microsoft.com/office/officeart/2005/8/layout/hierarchy3"/>
    <dgm:cxn modelId="{5062E3F2-C04B-8B4C-8EBD-50D570560778}" srcId="{EA94ACFF-FB41-A34D-8B5F-1C3C59D99338}" destId="{A7C1763D-4BE8-A94C-AED7-9E77D77B5968}" srcOrd="1" destOrd="0" parTransId="{5016342B-C5B9-9241-AB0B-BE96DE376967}" sibTransId="{6FE1C03C-47C9-AA4B-8354-740448EB86C9}"/>
    <dgm:cxn modelId="{C58CE0FD-4210-3740-81C7-615B15860C72}" type="presOf" srcId="{A7C1763D-4BE8-A94C-AED7-9E77D77B5968}" destId="{040A3D57-CC53-0643-BB46-263D5EB34064}" srcOrd="0" destOrd="0" presId="urn:microsoft.com/office/officeart/2005/8/layout/hierarchy3"/>
    <dgm:cxn modelId="{216DD0B3-4770-CD42-876B-E4CB42CA2DA6}" type="presParOf" srcId="{7FCFE49B-F568-9A4C-B253-560C4B20AE46}" destId="{716F9550-F207-184A-88CF-E34FBD68227A}" srcOrd="0" destOrd="0" presId="urn:microsoft.com/office/officeart/2005/8/layout/hierarchy3"/>
    <dgm:cxn modelId="{B7B2BCFB-66DF-7F46-B8F0-D00E78FBB3B0}" type="presParOf" srcId="{716F9550-F207-184A-88CF-E34FBD68227A}" destId="{203CFAA5-0DF6-A54E-B6E9-956539A64636}" srcOrd="0" destOrd="0" presId="urn:microsoft.com/office/officeart/2005/8/layout/hierarchy3"/>
    <dgm:cxn modelId="{688BE239-B72A-064C-A8F4-3FDDA04AE452}" type="presParOf" srcId="{203CFAA5-0DF6-A54E-B6E9-956539A64636}" destId="{7D0A43D5-7C84-3E46-BD28-0887AB92D715}" srcOrd="0" destOrd="0" presId="urn:microsoft.com/office/officeart/2005/8/layout/hierarchy3"/>
    <dgm:cxn modelId="{C0D376AF-4A09-1844-9756-0BD452F7AC55}" type="presParOf" srcId="{203CFAA5-0DF6-A54E-B6E9-956539A64636}" destId="{8B01A65A-76D0-764B-8DD7-E360E2EDFE4D}" srcOrd="1" destOrd="0" presId="urn:microsoft.com/office/officeart/2005/8/layout/hierarchy3"/>
    <dgm:cxn modelId="{349AE2A9-412B-CB49-820C-AA8CC718D863}" type="presParOf" srcId="{716F9550-F207-184A-88CF-E34FBD68227A}" destId="{239F38D2-4BB3-9649-A6F7-91511FA2C305}" srcOrd="1" destOrd="0" presId="urn:microsoft.com/office/officeart/2005/8/layout/hierarchy3"/>
    <dgm:cxn modelId="{96923885-E7ED-E64C-AD5E-1B847E5DEF92}" type="presParOf" srcId="{239F38D2-4BB3-9649-A6F7-91511FA2C305}" destId="{5E1DB557-15C2-C543-B52C-FEFA67A230AB}" srcOrd="0" destOrd="0" presId="urn:microsoft.com/office/officeart/2005/8/layout/hierarchy3"/>
    <dgm:cxn modelId="{B429BE29-B665-D04C-BDE7-F5B4C2B7D036}" type="presParOf" srcId="{239F38D2-4BB3-9649-A6F7-91511FA2C305}" destId="{9DFA52BA-B9FF-FA41-92B8-A34610FDB4E4}" srcOrd="1" destOrd="0" presId="urn:microsoft.com/office/officeart/2005/8/layout/hierarchy3"/>
    <dgm:cxn modelId="{4ADDD256-1C45-5F47-86DE-17FA6E717158}" type="presParOf" srcId="{239F38D2-4BB3-9649-A6F7-91511FA2C305}" destId="{8323FB66-7537-E344-A6D1-B22F0735DB50}" srcOrd="2" destOrd="0" presId="urn:microsoft.com/office/officeart/2005/8/layout/hierarchy3"/>
    <dgm:cxn modelId="{671A69E0-ECBB-B442-9BBC-94E963CC5125}" type="presParOf" srcId="{239F38D2-4BB3-9649-A6F7-91511FA2C305}" destId="{A95A993C-3EDF-BF46-8FC5-4FC16ACB172E}" srcOrd="3" destOrd="0" presId="urn:microsoft.com/office/officeart/2005/8/layout/hierarchy3"/>
    <dgm:cxn modelId="{523D0014-B732-934E-946A-EA918965C1F5}" type="presParOf" srcId="{239F38D2-4BB3-9649-A6F7-91511FA2C305}" destId="{D8A1FED0-17BA-734A-BEB7-82B0088CB03B}" srcOrd="4" destOrd="0" presId="urn:microsoft.com/office/officeart/2005/8/layout/hierarchy3"/>
    <dgm:cxn modelId="{9066561F-A596-AD49-9A3D-BD5E8EBFC56B}" type="presParOf" srcId="{239F38D2-4BB3-9649-A6F7-91511FA2C305}" destId="{AB884C03-C586-C148-B977-04F8DC8C9DD8}" srcOrd="5" destOrd="0" presId="urn:microsoft.com/office/officeart/2005/8/layout/hierarchy3"/>
    <dgm:cxn modelId="{D8754DDD-0CAA-0341-A547-EB343C73E604}" type="presParOf" srcId="{239F38D2-4BB3-9649-A6F7-91511FA2C305}" destId="{1A33AA7D-41F2-D94B-9CD9-3073A26796E5}" srcOrd="6" destOrd="0" presId="urn:microsoft.com/office/officeart/2005/8/layout/hierarchy3"/>
    <dgm:cxn modelId="{9C92EAFA-A414-8E4C-B5CD-534506E75672}" type="presParOf" srcId="{239F38D2-4BB3-9649-A6F7-91511FA2C305}" destId="{F60568BA-D3E9-AE41-8041-7D4393887337}" srcOrd="7" destOrd="0" presId="urn:microsoft.com/office/officeart/2005/8/layout/hierarchy3"/>
    <dgm:cxn modelId="{8CE11A91-8EEF-D247-8C8F-CD5E27757AFB}" type="presParOf" srcId="{7FCFE49B-F568-9A4C-B253-560C4B20AE46}" destId="{2AF9C955-902B-1144-8EF1-89477AB692AD}" srcOrd="1" destOrd="0" presId="urn:microsoft.com/office/officeart/2005/8/layout/hierarchy3"/>
    <dgm:cxn modelId="{421EA694-6210-5049-AB92-86346D171421}" type="presParOf" srcId="{2AF9C955-902B-1144-8EF1-89477AB692AD}" destId="{8861261B-DC4E-734F-B75E-122D242AEA5D}" srcOrd="0" destOrd="0" presId="urn:microsoft.com/office/officeart/2005/8/layout/hierarchy3"/>
    <dgm:cxn modelId="{4ED1182A-5DE0-394A-BC28-7AFA6AA1F96F}" type="presParOf" srcId="{8861261B-DC4E-734F-B75E-122D242AEA5D}" destId="{5B29CCCA-1FF2-1D44-87BC-57C2CA8EBB94}" srcOrd="0" destOrd="0" presId="urn:microsoft.com/office/officeart/2005/8/layout/hierarchy3"/>
    <dgm:cxn modelId="{6CEB69DB-B558-3E45-BE69-F05F8AD794E9}" type="presParOf" srcId="{8861261B-DC4E-734F-B75E-122D242AEA5D}" destId="{B1CF99D7-A4A4-2545-B79A-10650B58A462}" srcOrd="1" destOrd="0" presId="urn:microsoft.com/office/officeart/2005/8/layout/hierarchy3"/>
    <dgm:cxn modelId="{D03B827A-79AF-124F-92FC-91C77806B920}" type="presParOf" srcId="{2AF9C955-902B-1144-8EF1-89477AB692AD}" destId="{EC9BBE79-AD2D-4141-BD03-EF5ACE3014D8}" srcOrd="1" destOrd="0" presId="urn:microsoft.com/office/officeart/2005/8/layout/hierarchy3"/>
    <dgm:cxn modelId="{F11A58D5-E09D-964B-8EF5-55B62DC14C35}" type="presParOf" srcId="{EC9BBE79-AD2D-4141-BD03-EF5ACE3014D8}" destId="{004181AF-1B7B-8146-A59B-8686BAEC664C}" srcOrd="0" destOrd="0" presId="urn:microsoft.com/office/officeart/2005/8/layout/hierarchy3"/>
    <dgm:cxn modelId="{9A0D4586-DF17-0D44-B40F-AE4362EF69C5}" type="presParOf" srcId="{EC9BBE79-AD2D-4141-BD03-EF5ACE3014D8}" destId="{1118A188-EF4C-794F-B525-67C199F8901C}" srcOrd="1" destOrd="0" presId="urn:microsoft.com/office/officeart/2005/8/layout/hierarchy3"/>
    <dgm:cxn modelId="{C32A2E86-C49F-474A-951C-5C6D1EEE7EBE}" type="presParOf" srcId="{EC9BBE79-AD2D-4141-BD03-EF5ACE3014D8}" destId="{9D4673BB-2781-214B-AF86-CAFA1431253D}" srcOrd="2" destOrd="0" presId="urn:microsoft.com/office/officeart/2005/8/layout/hierarchy3"/>
    <dgm:cxn modelId="{A4DEF302-A645-654A-8E3B-01109D6587C1}" type="presParOf" srcId="{EC9BBE79-AD2D-4141-BD03-EF5ACE3014D8}" destId="{040A3D57-CC53-0643-BB46-263D5EB34064}" srcOrd="3" destOrd="0" presId="urn:microsoft.com/office/officeart/2005/8/layout/hierarchy3"/>
    <dgm:cxn modelId="{5CF84E00-5615-A346-AFF0-418FA41F1F57}" type="presParOf" srcId="{EC9BBE79-AD2D-4141-BD03-EF5ACE3014D8}" destId="{504F3D40-EF71-E744-8264-644CDF27C6DC}" srcOrd="4" destOrd="0" presId="urn:microsoft.com/office/officeart/2005/8/layout/hierarchy3"/>
    <dgm:cxn modelId="{1D294B95-D6D7-B949-A058-4DB4423ECE28}" type="presParOf" srcId="{EC9BBE79-AD2D-4141-BD03-EF5ACE3014D8}" destId="{19EAB052-09A2-EF49-9E81-0B8755AE7CD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A43D5-7C84-3E46-BD28-0887AB92D715}">
      <dsp:nvSpPr>
        <dsp:cNvPr id="0" name=""/>
        <dsp:cNvSpPr/>
      </dsp:nvSpPr>
      <dsp:spPr>
        <a:xfrm>
          <a:off x="0" y="661"/>
          <a:ext cx="1857571" cy="902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Sporadic/ Seasonal</a:t>
          </a:r>
        </a:p>
      </dsp:txBody>
      <dsp:txXfrm>
        <a:off x="26445" y="27106"/>
        <a:ext cx="1804681" cy="850000"/>
      </dsp:txXfrm>
    </dsp:sp>
    <dsp:sp modelId="{5E1DB557-15C2-C543-B52C-FEFA67A230AB}">
      <dsp:nvSpPr>
        <dsp:cNvPr id="0" name=""/>
        <dsp:cNvSpPr/>
      </dsp:nvSpPr>
      <dsp:spPr>
        <a:xfrm>
          <a:off x="185757" y="903552"/>
          <a:ext cx="1180839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67"/>
              </a:lnTo>
              <a:lnTo>
                <a:pt x="1180839" y="677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A52BA-B9FF-FA41-92B8-A34610FDB4E4}">
      <dsp:nvSpPr>
        <dsp:cNvPr id="0" name=""/>
        <dsp:cNvSpPr/>
      </dsp:nvSpPr>
      <dsp:spPr>
        <a:xfrm>
          <a:off x="1366596" y="1129274"/>
          <a:ext cx="2644848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HCoV-229 E</a:t>
          </a:r>
        </a:p>
      </dsp:txBody>
      <dsp:txXfrm>
        <a:off x="1393041" y="1155719"/>
        <a:ext cx="2591958" cy="850000"/>
      </dsp:txXfrm>
    </dsp:sp>
    <dsp:sp modelId="{8323FB66-7537-E344-A6D1-B22F0735DB50}">
      <dsp:nvSpPr>
        <dsp:cNvPr id="0" name=""/>
        <dsp:cNvSpPr/>
      </dsp:nvSpPr>
      <dsp:spPr>
        <a:xfrm>
          <a:off x="185757" y="903552"/>
          <a:ext cx="1180839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180839" y="1805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A993C-3EDF-BF46-8FC5-4FC16ACB172E}">
      <dsp:nvSpPr>
        <dsp:cNvPr id="0" name=""/>
        <dsp:cNvSpPr/>
      </dsp:nvSpPr>
      <dsp:spPr>
        <a:xfrm>
          <a:off x="1366596" y="2257888"/>
          <a:ext cx="2629463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HCoV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-OC 43</a:t>
          </a:r>
        </a:p>
      </dsp:txBody>
      <dsp:txXfrm>
        <a:off x="1393041" y="2284333"/>
        <a:ext cx="2576573" cy="850000"/>
      </dsp:txXfrm>
    </dsp:sp>
    <dsp:sp modelId="{D8A1FED0-17BA-734A-BEB7-82B0088CB03B}">
      <dsp:nvSpPr>
        <dsp:cNvPr id="0" name=""/>
        <dsp:cNvSpPr/>
      </dsp:nvSpPr>
      <dsp:spPr>
        <a:xfrm>
          <a:off x="185757" y="903552"/>
          <a:ext cx="1180839" cy="293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394"/>
              </a:lnTo>
              <a:lnTo>
                <a:pt x="1180839" y="2934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84C03-C586-C148-B977-04F8DC8C9DD8}">
      <dsp:nvSpPr>
        <dsp:cNvPr id="0" name=""/>
        <dsp:cNvSpPr/>
      </dsp:nvSpPr>
      <dsp:spPr>
        <a:xfrm>
          <a:off x="1366596" y="3386501"/>
          <a:ext cx="2724779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HCoV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-NL 63</a:t>
          </a:r>
        </a:p>
      </dsp:txBody>
      <dsp:txXfrm>
        <a:off x="1393041" y="3412946"/>
        <a:ext cx="2671889" cy="850000"/>
      </dsp:txXfrm>
    </dsp:sp>
    <dsp:sp modelId="{1A33AA7D-41F2-D94B-9CD9-3073A26796E5}">
      <dsp:nvSpPr>
        <dsp:cNvPr id="0" name=""/>
        <dsp:cNvSpPr/>
      </dsp:nvSpPr>
      <dsp:spPr>
        <a:xfrm>
          <a:off x="185757" y="903552"/>
          <a:ext cx="1180839" cy="406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3007"/>
              </a:lnTo>
              <a:lnTo>
                <a:pt x="1180839" y="40630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568BA-D3E9-AE41-8041-7D4393887337}">
      <dsp:nvSpPr>
        <dsp:cNvPr id="0" name=""/>
        <dsp:cNvSpPr/>
      </dsp:nvSpPr>
      <dsp:spPr>
        <a:xfrm>
          <a:off x="1366596" y="4515114"/>
          <a:ext cx="277811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HCoV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-HKU 1</a:t>
          </a:r>
        </a:p>
      </dsp:txBody>
      <dsp:txXfrm>
        <a:off x="1393041" y="4541559"/>
        <a:ext cx="2725224" cy="850000"/>
      </dsp:txXfrm>
    </dsp:sp>
    <dsp:sp modelId="{5B29CCCA-1FF2-1D44-87BC-57C2CA8EBB94}">
      <dsp:nvSpPr>
        <dsp:cNvPr id="0" name=""/>
        <dsp:cNvSpPr/>
      </dsp:nvSpPr>
      <dsp:spPr>
        <a:xfrm>
          <a:off x="4181664" y="661"/>
          <a:ext cx="1805781" cy="902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Outbreaks/ Epidemics</a:t>
          </a:r>
        </a:p>
      </dsp:txBody>
      <dsp:txXfrm>
        <a:off x="4208109" y="27106"/>
        <a:ext cx="1752891" cy="850000"/>
      </dsp:txXfrm>
    </dsp:sp>
    <dsp:sp modelId="{004181AF-1B7B-8146-A59B-8686BAEC664C}">
      <dsp:nvSpPr>
        <dsp:cNvPr id="0" name=""/>
        <dsp:cNvSpPr/>
      </dsp:nvSpPr>
      <dsp:spPr>
        <a:xfrm>
          <a:off x="4362242" y="903552"/>
          <a:ext cx="1171417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67"/>
              </a:lnTo>
              <a:lnTo>
                <a:pt x="1171417" y="677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8A188-EF4C-794F-B525-67C199F8901C}">
      <dsp:nvSpPr>
        <dsp:cNvPr id="0" name=""/>
        <dsp:cNvSpPr/>
      </dsp:nvSpPr>
      <dsp:spPr>
        <a:xfrm>
          <a:off x="5533660" y="1129274"/>
          <a:ext cx="2590097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SARS-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CoV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0105" y="1155719"/>
        <a:ext cx="2537207" cy="850000"/>
      </dsp:txXfrm>
    </dsp:sp>
    <dsp:sp modelId="{9D4673BB-2781-214B-AF86-CAFA1431253D}">
      <dsp:nvSpPr>
        <dsp:cNvPr id="0" name=""/>
        <dsp:cNvSpPr/>
      </dsp:nvSpPr>
      <dsp:spPr>
        <a:xfrm>
          <a:off x="4362242" y="903552"/>
          <a:ext cx="1171417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171417" y="1805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A3D57-CC53-0643-BB46-263D5EB34064}">
      <dsp:nvSpPr>
        <dsp:cNvPr id="0" name=""/>
        <dsp:cNvSpPr/>
      </dsp:nvSpPr>
      <dsp:spPr>
        <a:xfrm>
          <a:off x="5533660" y="2257888"/>
          <a:ext cx="2551987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MERS-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CoV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0105" y="2284333"/>
        <a:ext cx="2499097" cy="850000"/>
      </dsp:txXfrm>
    </dsp:sp>
    <dsp:sp modelId="{504F3D40-EF71-E744-8264-644CDF27C6DC}">
      <dsp:nvSpPr>
        <dsp:cNvPr id="0" name=""/>
        <dsp:cNvSpPr/>
      </dsp:nvSpPr>
      <dsp:spPr>
        <a:xfrm>
          <a:off x="4362242" y="903552"/>
          <a:ext cx="1232221" cy="295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255"/>
              </a:lnTo>
              <a:lnTo>
                <a:pt x="1232221" y="2957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AB052-09A2-EF49-9E81-0B8755AE7CD4}">
      <dsp:nvSpPr>
        <dsp:cNvPr id="0" name=""/>
        <dsp:cNvSpPr/>
      </dsp:nvSpPr>
      <dsp:spPr>
        <a:xfrm>
          <a:off x="5594464" y="3409362"/>
          <a:ext cx="2516291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FF0000"/>
              </a:solidFill>
            </a:rPr>
            <a:t>Novel Coronavirus (SARS-CoV-2)</a:t>
          </a:r>
        </a:p>
      </dsp:txBody>
      <dsp:txXfrm>
        <a:off x="5620909" y="3435807"/>
        <a:ext cx="2463401" cy="85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B997A-BB75-7C46-B0B8-ADCFB3A579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3753-3DB7-CC4A-92C1-4CF1D29A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35C3E-0FA6-C149-879F-73FB8CEB9B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4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35C3E-0FA6-C149-879F-73FB8CEB9B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Ehj</a:t>
            </a:r>
            <a:r>
              <a:rPr lang="en-IN" dirty="0"/>
              <a:t> 2/6</a:t>
            </a:r>
          </a:p>
          <a:p>
            <a:r>
              <a:rPr lang="en-IN" dirty="0"/>
              <a:t>1200 </a:t>
            </a:r>
            <a:r>
              <a:rPr lang="en-IN" dirty="0" err="1"/>
              <a:t>pts</a:t>
            </a:r>
            <a:endParaRPr lang="en-IN" dirty="0"/>
          </a:p>
          <a:p>
            <a:r>
              <a:rPr lang="en-IN" dirty="0"/>
              <a:t>Death or </a:t>
            </a:r>
            <a:r>
              <a:rPr lang="en-IN" dirty="0" err="1"/>
              <a:t>icu</a:t>
            </a:r>
            <a:r>
              <a:rPr lang="en-IN" dirty="0"/>
              <a:t> admission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23753-3DB7-CC4A-92C1-4CF1D29A20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Italy</a:t>
            </a:r>
          </a:p>
          <a:p>
            <a:r>
              <a:rPr lang="en-IN" dirty="0"/>
              <a:t>Pneumonia</a:t>
            </a:r>
            <a:r>
              <a:rPr lang="en-IN" baseline="0" dirty="0"/>
              <a:t> </a:t>
            </a:r>
            <a:r>
              <a:rPr lang="en-IN" baseline="0" dirty="0" err="1"/>
              <a:t>pts</a:t>
            </a:r>
            <a:endParaRPr lang="en-IN" dirty="0"/>
          </a:p>
          <a:p>
            <a:r>
              <a:rPr lang="en-IN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23753-3DB7-CC4A-92C1-4CF1D29A20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Toci-il6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23753-3DB7-CC4A-92C1-4CF1D29A20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Rule out </a:t>
            </a:r>
            <a:r>
              <a:rPr lang="en-IN" dirty="0" err="1"/>
              <a:t>tako</a:t>
            </a:r>
            <a:r>
              <a:rPr lang="en-IN" dirty="0"/>
              <a:t> and</a:t>
            </a:r>
            <a:r>
              <a:rPr lang="en-IN" baseline="0" dirty="0"/>
              <a:t> myocarditis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23753-3DB7-CC4A-92C1-4CF1D29A20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10days and</a:t>
            </a:r>
            <a:r>
              <a:rPr lang="en-IN" baseline="0" dirty="0"/>
              <a:t> 14days </a:t>
            </a:r>
            <a:r>
              <a:rPr lang="en-IN" dirty="0"/>
              <a:t>after</a:t>
            </a:r>
            <a:r>
              <a:rPr lang="en-IN" baseline="0" dirty="0"/>
              <a:t> </a:t>
            </a:r>
            <a:r>
              <a:rPr lang="en-IN" baseline="0" dirty="0" err="1"/>
              <a:t>sypmtom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23753-3DB7-CC4A-92C1-4CF1D29A20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Tako-4x 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23753-3DB7-CC4A-92C1-4CF1D29A20E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7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9176-94F0-8D41-8B6E-76D5995DB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AF919-0924-FA40-9628-8EF8C5E45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5E56D-C5A9-0A47-BA73-33B32BEB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C305-3C82-D14C-9559-493507D5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84448-C5A4-544E-A128-5156A05A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CCC5-4EFD-194E-92CC-B420F365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CE007-B30B-EF4D-85FC-A2A39391F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6B988-C1C1-D942-8DEB-F24D1022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0E6E4-3845-304F-B3FF-E86D08E3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B8B00-130B-6D4E-AF2E-9F76ADC7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0C989-BFE5-234E-9758-53DA955DA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8A57D-B27E-1140-8E61-79056734E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1B1DE-E9AE-C448-8768-AF323715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9315-2DD9-4845-A4CA-0532281AB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617D-232B-DB46-8F9D-F6402249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7D01-C0F7-4843-85E9-6DD0FCFC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23510-FA23-494D-A038-6E70586AD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D54E5-7B37-D347-8652-A150118E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F9DAD-9ABF-FF4C-9412-40F12B8A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3CD0E-979F-5941-9B1A-0F6B3AD5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784E-0172-4148-94A7-7D500A56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5C620-95D6-1C47-AE17-A9B47DA53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E6266-CCB0-C24B-8080-FB779AB5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6F914-EF10-F443-99B6-10FCCCCE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CEC42-D6D8-3A45-A881-7EDBB42C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9482-9DCE-CE4C-8BBE-FA45B142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0CB12-86C2-AC4D-883F-D66CEC0B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F2F38-C6BD-DB44-B058-D3A864428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EF460-E343-5D44-A5EE-E09CC365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3F32B-BCD5-3F44-A206-38E5FA26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BCEDB-F44A-6842-A523-E89BDD51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8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6A15-C8EA-D14F-A54C-AD1E388E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08322-E8D5-5A45-A738-010ED40A8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EB87B-476B-8044-B523-1371A2899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A66CF-1370-B345-BE70-FAC426E81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17677-A3AB-564A-9CA3-A9A63B223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F4553-99DD-CB4C-8831-8BD3AEAB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6EC79-B458-6744-8FB1-0E6B6D74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960BD-39AE-8849-A345-6352B231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C8D2-E01A-6943-AB9B-7735BC97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D2B05-8F9F-9849-8EAE-DDA7129C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BF5E6-D3DE-E24C-B3DD-FB1409E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82289-07E4-054C-A87C-84B52FF8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CCCEE5-E285-E940-BB03-3A821E4C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4E24C-195B-034C-A579-F8F803EE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BD84C-B10E-DE47-910D-0ABB5C83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22F3-3F18-5946-AD75-A62038DB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7E33-2F02-6C42-8472-1FE02399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7E85E-0B17-BB4A-8F3E-4CADE50A6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A5281-B363-E344-8EAE-AE666C20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1CA89-D937-0340-9EFD-2B09D42A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673A4-14B2-904F-9F4D-40A50FBD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8DB0-3F28-A340-AA70-0C2C29E7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319D82-680D-1141-B61E-39DA51565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0B50E-9D4D-C44C-85F0-1C5559ED3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00358-CE8F-5842-BDD1-CD765021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8076D-288E-7C4A-90ED-A4BC0EE9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4EB34-195F-5E41-ABF5-2FCC63AD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BF855-914B-8D44-9137-77B7A980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E2E50-A826-C144-B0C3-69F28BD8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93BE6-0CED-884A-BD50-130ADB478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075A-D095-824C-9C73-3A2AECA7879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A4426-B622-CB41-B828-71CA9CDFE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0B76A-78A7-2F41-8EA5-BBBED87C6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1E52-1BE8-0B47-838A-460ECC665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5266-29C2-401F-B0CC-D81939BCF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85" y="491728"/>
            <a:ext cx="6132342" cy="1380615"/>
          </a:xfrm>
          <a:ln>
            <a:solidFill>
              <a:schemeClr val="accent1"/>
            </a:solidFill>
          </a:ln>
        </p:spPr>
        <p:txBody>
          <a:bodyPr anchor="b">
            <a:normAutofit fontScale="90000"/>
          </a:bodyPr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COVID-19 AND CARDIOVASCULAR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6A57E-F200-443F-A72F-EBBAB552D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158" y="491727"/>
            <a:ext cx="5185610" cy="1380615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endParaRPr lang="en-IN" sz="3500" b="1" dirty="0">
              <a:latin typeface="Arial" pitchFamily="34" charset="0"/>
              <a:cs typeface="Arial" pitchFamily="34" charset="0"/>
            </a:endParaRPr>
          </a:p>
          <a:p>
            <a:r>
              <a:rPr lang="en-IN" sz="3500" b="1" dirty="0">
                <a:latin typeface="Arial" pitchFamily="34" charset="0"/>
                <a:cs typeface="Arial" pitchFamily="34" charset="0"/>
              </a:rPr>
              <a:t>DEPT OF CARDIOLOGY</a:t>
            </a:r>
          </a:p>
          <a:p>
            <a:r>
              <a:rPr lang="en-IN" sz="3500" b="1" dirty="0">
                <a:latin typeface="Arial" pitchFamily="34" charset="0"/>
                <a:cs typeface="Arial" pitchFamily="34" charset="0"/>
              </a:rPr>
              <a:t>GMCH KOZHIKODE</a:t>
            </a:r>
          </a:p>
          <a:p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98" y="3027186"/>
            <a:ext cx="5333985" cy="374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maibn\Desktop\CARDIO\covid19\IMG_20200723_1006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4"/>
          <a:stretch/>
        </p:blipFill>
        <p:spPr bwMode="auto">
          <a:xfrm>
            <a:off x="190366" y="3027186"/>
            <a:ext cx="6280561" cy="37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ibn\OneDrive\IMG_20200723_101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7220"/>
            <a:ext cx="12219436" cy="50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9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88900"/>
            <a:ext cx="9801509" cy="658048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968500" y="1397000"/>
            <a:ext cx="7353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87900" y="2957286"/>
            <a:ext cx="3086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15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2089"/>
            <a:ext cx="11712305" cy="62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68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ibn\Desktop\CARDIO\covid19\m_ehaa388f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8"/>
          <a:stretch/>
        </p:blipFill>
        <p:spPr bwMode="auto">
          <a:xfrm>
            <a:off x="1104900" y="0"/>
            <a:ext cx="10751974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doi.org/10.1093/</a:t>
            </a:r>
            <a:r>
              <a:rPr lang="en-US" dirty="0" err="1"/>
              <a:t>eurheart</a:t>
            </a:r>
            <a:r>
              <a:rPr lang="en-US" dirty="0"/>
              <a:t>/ehaa388</a:t>
            </a:r>
          </a:p>
        </p:txBody>
      </p:sp>
    </p:spTree>
    <p:extLst>
      <p:ext uri="{BB962C8B-B14F-4D97-AF65-F5344CB8AC3E}">
        <p14:creationId xmlns:p14="http://schemas.microsoft.com/office/powerpoint/2010/main" val="290602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ibn\Desktop\CARDIO\covid19\m_ehaa388f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59"/>
          <a:stretch/>
        </p:blipFill>
        <p:spPr bwMode="auto">
          <a:xfrm>
            <a:off x="476249" y="228600"/>
            <a:ext cx="11229839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doi.org/10.1093/</a:t>
            </a:r>
            <a:r>
              <a:rPr lang="en-US" dirty="0" err="1"/>
              <a:t>eurheart</a:t>
            </a:r>
            <a:r>
              <a:rPr lang="en-US" dirty="0"/>
              <a:t>/ehaa388</a:t>
            </a:r>
          </a:p>
        </p:txBody>
      </p:sp>
    </p:spTree>
    <p:extLst>
      <p:ext uri="{BB962C8B-B14F-4D97-AF65-F5344CB8AC3E}">
        <p14:creationId xmlns:p14="http://schemas.microsoft.com/office/powerpoint/2010/main" val="202635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Who are at risk of severe illness?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Post cardiac transplant</a:t>
            </a:r>
          </a:p>
          <a:p>
            <a:r>
              <a:rPr lang="en-IN" dirty="0">
                <a:solidFill>
                  <a:srgbClr val="FF0000"/>
                </a:solidFill>
              </a:rPr>
              <a:t>Heart failure</a:t>
            </a:r>
          </a:p>
          <a:p>
            <a:r>
              <a:rPr lang="en-IN" dirty="0">
                <a:solidFill>
                  <a:srgbClr val="FF0000"/>
                </a:solidFill>
              </a:rPr>
              <a:t>CAD</a:t>
            </a:r>
          </a:p>
          <a:p>
            <a:r>
              <a:rPr lang="en-IN" dirty="0">
                <a:solidFill>
                  <a:srgbClr val="FF0000"/>
                </a:solidFill>
              </a:rPr>
              <a:t>Congenital cyanotic heart disease</a:t>
            </a:r>
          </a:p>
          <a:p>
            <a:r>
              <a:rPr lang="en-IN" dirty="0"/>
              <a:t>Elderly/malignancy/pregnancy with CVD</a:t>
            </a:r>
          </a:p>
          <a:p>
            <a:r>
              <a:rPr lang="en-IN" dirty="0"/>
              <a:t>HOCM</a:t>
            </a:r>
          </a:p>
          <a:p>
            <a:r>
              <a:rPr lang="en-IN" dirty="0" err="1"/>
              <a:t>Brugada</a:t>
            </a:r>
            <a:r>
              <a:rPr lang="en-IN" dirty="0"/>
              <a:t> syndrome</a:t>
            </a:r>
          </a:p>
          <a:p>
            <a:r>
              <a:rPr lang="en-IN" dirty="0"/>
              <a:t>Arrhythmias </a:t>
            </a:r>
          </a:p>
          <a:p>
            <a:r>
              <a:rPr lang="en-IN" dirty="0" err="1"/>
              <a:t>Valvular</a:t>
            </a:r>
            <a:r>
              <a:rPr lang="en-IN" dirty="0"/>
              <a:t> heart disease</a:t>
            </a:r>
          </a:p>
        </p:txBody>
      </p:sp>
    </p:spTree>
    <p:extLst>
      <p:ext uri="{BB962C8B-B14F-4D97-AF65-F5344CB8AC3E}">
        <p14:creationId xmlns:p14="http://schemas.microsoft.com/office/powerpoint/2010/main" val="224324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1698"/>
            <a:ext cx="12134773" cy="382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Predictors of in-hospital death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DOI:10.1056/NEJMoa2007621</a:t>
            </a:r>
          </a:p>
        </p:txBody>
      </p:sp>
    </p:spTree>
    <p:extLst>
      <p:ext uri="{BB962C8B-B14F-4D97-AF65-F5344CB8AC3E}">
        <p14:creationId xmlns:p14="http://schemas.microsoft.com/office/powerpoint/2010/main" val="349096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COVID 19 Implications For CVD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Best treatment is prevention</a:t>
            </a:r>
          </a:p>
          <a:p>
            <a:pPr>
              <a:lnSpc>
                <a:spcPct val="150000"/>
              </a:lnSpc>
            </a:pPr>
            <a:r>
              <a:rPr lang="en-IN" dirty="0"/>
              <a:t>Every measures to prevent infection</a:t>
            </a:r>
          </a:p>
          <a:p>
            <a:pPr>
              <a:lnSpc>
                <a:spcPct val="150000"/>
              </a:lnSpc>
            </a:pPr>
            <a:r>
              <a:rPr lang="en-IN" dirty="0"/>
              <a:t>Strict adherence to medication and lifestyle measures</a:t>
            </a:r>
          </a:p>
          <a:p>
            <a:pPr>
              <a:lnSpc>
                <a:spcPct val="150000"/>
              </a:lnSpc>
            </a:pPr>
            <a:r>
              <a:rPr lang="en-IN" dirty="0"/>
              <a:t>Promote </a:t>
            </a:r>
            <a:r>
              <a:rPr lang="en-IN" dirty="0" err="1"/>
              <a:t>telehealth</a:t>
            </a:r>
            <a:r>
              <a:rPr lang="en-IN" dirty="0"/>
              <a:t> programs</a:t>
            </a:r>
          </a:p>
          <a:p>
            <a:pPr>
              <a:lnSpc>
                <a:spcPct val="150000"/>
              </a:lnSpc>
            </a:pPr>
            <a:r>
              <a:rPr lang="en-IN" dirty="0"/>
              <a:t>Elective procedures can be delayed</a:t>
            </a:r>
          </a:p>
          <a:p>
            <a:pPr>
              <a:lnSpc>
                <a:spcPct val="150000"/>
              </a:lnSpc>
            </a:pPr>
            <a:r>
              <a:rPr lang="en-IN" dirty="0"/>
              <a:t>Early testing and admission in case of COVID 19 symptoms</a:t>
            </a:r>
          </a:p>
        </p:txBody>
      </p:sp>
    </p:spTree>
    <p:extLst>
      <p:ext uri="{BB962C8B-B14F-4D97-AF65-F5344CB8AC3E}">
        <p14:creationId xmlns:p14="http://schemas.microsoft.com/office/powerpoint/2010/main" val="2729766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ibn\Desktop\CARDIO\covid19\IMG_20200723_101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 r="1786" b="4315"/>
          <a:stretch/>
        </p:blipFill>
        <p:spPr bwMode="auto">
          <a:xfrm>
            <a:off x="542924" y="0"/>
            <a:ext cx="1141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44250" y="6429374"/>
            <a:ext cx="1047750" cy="4286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8275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ibn\Desktop\CARDIO\covid19\IMG_20200325_172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5" y="1"/>
            <a:ext cx="11250395" cy="687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5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ibn\Desktop\CARDIO\covid19\IMG_20200723_080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18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ibn\Desktop\CARDIO\covid19\IMG_20200726_1547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24029" r="1666" b="1942"/>
          <a:stretch/>
        </p:blipFill>
        <p:spPr bwMode="auto">
          <a:xfrm>
            <a:off x="304800" y="-1"/>
            <a:ext cx="11887200" cy="68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96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ibn\Desktop\CARDIO\covid19\IMG_20200723_080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94" y="0"/>
            <a:ext cx="5938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44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ibn\Desktop\CARDIO\covid19\1-s2.0-S0735109720350087-f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276225"/>
            <a:ext cx="6296025" cy="63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37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maibn\Desktop\CARDIO\covid19\gr2_l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90" y="266276"/>
            <a:ext cx="8849510" cy="65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3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maibn\Desktop\CARDIO\covid19\IMG_20200727_0632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4256"/>
            <a:ext cx="6762749" cy="66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02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maibn\Desktop\CARDIO\covid19\gr1_l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4"/>
            <a:ext cx="11034947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j.amjcard.2020.07.040</a:t>
            </a:r>
          </a:p>
        </p:txBody>
      </p:sp>
    </p:spTree>
    <p:extLst>
      <p:ext uri="{BB962C8B-B14F-4D97-AF65-F5344CB8AC3E}">
        <p14:creationId xmlns:p14="http://schemas.microsoft.com/office/powerpoint/2010/main" val="2272108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maibn\Desktop\CARDIO\covid19\tempFileForShare_20200726-1833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0257"/>
            <a:ext cx="11201400" cy="68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81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maibn\Desktop\CARDIO\covid19\IMG_20200726_1433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 b="924"/>
          <a:stretch/>
        </p:blipFill>
        <p:spPr bwMode="auto">
          <a:xfrm>
            <a:off x="2838450" y="-61738"/>
            <a:ext cx="5448300" cy="69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41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Myocarditis </a:t>
            </a:r>
            <a:r>
              <a:rPr lang="en-IN" dirty="0" err="1"/>
              <a:t>vs</a:t>
            </a:r>
            <a:r>
              <a:rPr lang="en-IN" dirty="0"/>
              <a:t> 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Echocardiography-pattern</a:t>
            </a:r>
          </a:p>
          <a:p>
            <a:pPr>
              <a:lnSpc>
                <a:spcPct val="150000"/>
              </a:lnSpc>
            </a:pPr>
            <a:r>
              <a:rPr lang="en-IN" dirty="0"/>
              <a:t>Consider type 2 MI</a:t>
            </a:r>
          </a:p>
          <a:p>
            <a:pPr>
              <a:lnSpc>
                <a:spcPct val="150000"/>
              </a:lnSpc>
            </a:pPr>
            <a:r>
              <a:rPr lang="en-IN" dirty="0"/>
              <a:t>Start on Aspirin and Heparin</a:t>
            </a:r>
          </a:p>
          <a:p>
            <a:pPr>
              <a:lnSpc>
                <a:spcPct val="150000"/>
              </a:lnSpc>
            </a:pPr>
            <a:r>
              <a:rPr lang="en-IN" dirty="0"/>
              <a:t>Monitor progress</a:t>
            </a:r>
          </a:p>
        </p:txBody>
      </p:sp>
    </p:spTree>
    <p:extLst>
      <p:ext uri="{BB962C8B-B14F-4D97-AF65-F5344CB8AC3E}">
        <p14:creationId xmlns:p14="http://schemas.microsoft.com/office/powerpoint/2010/main" val="1305576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NSTEMI and 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Prefer medical management</a:t>
            </a:r>
          </a:p>
          <a:p>
            <a:pPr>
              <a:lnSpc>
                <a:spcPct val="150000"/>
              </a:lnSpc>
            </a:pPr>
            <a:r>
              <a:rPr lang="en-IN" dirty="0"/>
              <a:t>Start on GDMT</a:t>
            </a:r>
          </a:p>
          <a:p>
            <a:pPr>
              <a:lnSpc>
                <a:spcPct val="150000"/>
              </a:lnSpc>
            </a:pPr>
            <a:r>
              <a:rPr lang="en-IN" dirty="0"/>
              <a:t>Don’t start on </a:t>
            </a:r>
            <a:r>
              <a:rPr lang="en-IN" dirty="0" err="1"/>
              <a:t>ACEi</a:t>
            </a:r>
            <a:r>
              <a:rPr lang="en-IN" dirty="0"/>
              <a:t>/ARB</a:t>
            </a:r>
          </a:p>
          <a:p>
            <a:pPr>
              <a:lnSpc>
                <a:spcPct val="150000"/>
              </a:lnSpc>
            </a:pPr>
            <a:r>
              <a:rPr lang="en-IN" dirty="0"/>
              <a:t>Plan revascularisation later</a:t>
            </a:r>
          </a:p>
        </p:txBody>
      </p:sp>
    </p:spTree>
    <p:extLst>
      <p:ext uri="{BB962C8B-B14F-4D97-AF65-F5344CB8AC3E}">
        <p14:creationId xmlns:p14="http://schemas.microsoft.com/office/powerpoint/2010/main" val="115652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24B648-C2A9-A848-9EC6-B1D6A213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045"/>
            <a:ext cx="10515600" cy="615096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TAXONOMY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CB1E93-F2C1-7142-A416-7CCE9B641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7021"/>
          <a:stretch/>
        </p:blipFill>
        <p:spPr>
          <a:xfrm>
            <a:off x="254160" y="1077914"/>
            <a:ext cx="11592098" cy="5278436"/>
          </a:xfrm>
          <a:ln>
            <a:solidFill>
              <a:srgbClr val="00B0F0"/>
            </a:solidFill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45B614-AFF0-D54D-A1A6-A2F92AB3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0924" y="6356350"/>
            <a:ext cx="4114800" cy="365125"/>
          </a:xfrm>
        </p:spPr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Field’s Virology, 6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Edition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DC667F-9FB1-3F4A-9CCC-7B7AD344D967}"/>
              </a:ext>
            </a:extLst>
          </p:cNvPr>
          <p:cNvCxnSpPr>
            <a:cxnSpLocks/>
          </p:cNvCxnSpPr>
          <p:nvPr/>
        </p:nvCxnSpPr>
        <p:spPr>
          <a:xfrm>
            <a:off x="4727275" y="5039624"/>
            <a:ext cx="948906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5D0FC0-3C6C-EC43-A572-0D3C467C3499}"/>
              </a:ext>
            </a:extLst>
          </p:cNvPr>
          <p:cNvCxnSpPr>
            <a:cxnSpLocks/>
          </p:cNvCxnSpPr>
          <p:nvPr/>
        </p:nvCxnSpPr>
        <p:spPr>
          <a:xfrm>
            <a:off x="5658928" y="5003321"/>
            <a:ext cx="0" cy="39681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D6D149-8E60-6847-879C-E5BB3E647180}"/>
              </a:ext>
            </a:extLst>
          </p:cNvPr>
          <p:cNvSpPr txBox="1"/>
          <p:nvPr/>
        </p:nvSpPr>
        <p:spPr>
          <a:xfrm>
            <a:off x="5089583" y="5400135"/>
            <a:ext cx="1431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Delta</a:t>
            </a:r>
          </a:p>
          <a:p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Coronavirus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6E9EA5-A44A-FE4D-88FF-924A0DC75FF9}"/>
              </a:ext>
            </a:extLst>
          </p:cNvPr>
          <p:cNvSpPr/>
          <p:nvPr/>
        </p:nvSpPr>
        <p:spPr>
          <a:xfrm>
            <a:off x="536276" y="2363638"/>
            <a:ext cx="6433867" cy="449436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ibn\Desktop\CARDIO\covid19\IMG_20200723_080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2129"/>
            <a:ext cx="6705600" cy="67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12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Fulminant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Rare complication</a:t>
            </a:r>
          </a:p>
          <a:p>
            <a:r>
              <a:rPr lang="en-IN" dirty="0"/>
              <a:t>Mimics ACS</a:t>
            </a:r>
          </a:p>
          <a:p>
            <a:r>
              <a:rPr lang="en-IN" dirty="0"/>
              <a:t>Affects young people</a:t>
            </a:r>
          </a:p>
          <a:p>
            <a:r>
              <a:rPr lang="en-IN" dirty="0"/>
              <a:t>High mortality</a:t>
            </a:r>
          </a:p>
          <a:p>
            <a:r>
              <a:rPr lang="en-IN" dirty="0"/>
              <a:t>No established therapy except HF management</a:t>
            </a:r>
          </a:p>
          <a:p>
            <a:r>
              <a:rPr lang="en-IN" dirty="0"/>
              <a:t>Steroid and IVIG may be useful</a:t>
            </a:r>
          </a:p>
        </p:txBody>
      </p:sp>
    </p:spTree>
    <p:extLst>
      <p:ext uri="{BB962C8B-B14F-4D97-AF65-F5344CB8AC3E}">
        <p14:creationId xmlns:p14="http://schemas.microsoft.com/office/powerpoint/2010/main" val="2038626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ibn\Desktop\CARDIO\covid19\IMG_20200727_062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48"/>
            <a:ext cx="912495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54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ibn\Desktop\CARDIO\covid19\IMG_20200727_063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4"/>
            <a:ext cx="12189442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44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DVT In Ventilated Patients</a:t>
            </a:r>
          </a:p>
        </p:txBody>
      </p:sp>
      <p:pic>
        <p:nvPicPr>
          <p:cNvPr id="8194" name="Picture 2" descr="C:\Users\maibn\Desktop\CARDIO\covid19\IMG_20200723_1006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362160"/>
            <a:ext cx="7388680" cy="52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61830" y="6415169"/>
            <a:ext cx="3497941" cy="365125"/>
          </a:xfrm>
        </p:spPr>
        <p:txBody>
          <a:bodyPr/>
          <a:lstStyle/>
          <a:p>
            <a:r>
              <a:rPr lang="en-US" dirty="0"/>
              <a:t>j.jacc.2020.05.053</a:t>
            </a:r>
          </a:p>
        </p:txBody>
      </p:sp>
    </p:spTree>
    <p:extLst>
      <p:ext uri="{BB962C8B-B14F-4D97-AF65-F5344CB8AC3E}">
        <p14:creationId xmlns:p14="http://schemas.microsoft.com/office/powerpoint/2010/main" val="3046635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ibn\Desktop\CARDIO\covid19\IMG_20200723_080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" y="228599"/>
            <a:ext cx="12115615" cy="605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43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ibn\Desktop\CARDIO\covid19\1-s2.0-S0735109720350087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9563"/>
            <a:ext cx="9144000" cy="67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3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</a:t>
            </a:r>
          </a:p>
        </p:txBody>
      </p:sp>
      <p:pic>
        <p:nvPicPr>
          <p:cNvPr id="4098" name="Picture 2" descr="C:\Users\maibn\Desktop\CARDIO\covid19\tempFileForShare_20200725-0920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69" y="254000"/>
            <a:ext cx="8311331" cy="644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9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53" y="98149"/>
            <a:ext cx="7551847" cy="66582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07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Drug options for COVID-19 patients with CVD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 err="1">
                <a:solidFill>
                  <a:srgbClr val="FF0000"/>
                </a:solidFill>
              </a:rPr>
              <a:t>Antiplatelets</a:t>
            </a:r>
            <a:r>
              <a:rPr lang="en-IN" dirty="0">
                <a:solidFill>
                  <a:srgbClr val="FF0000"/>
                </a:solidFill>
              </a:rPr>
              <a:t>/OAC</a:t>
            </a:r>
            <a:r>
              <a:rPr lang="en-IN" dirty="0"/>
              <a:t>: continue medication and watch for bleeding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0000"/>
                </a:solidFill>
              </a:rPr>
              <a:t>Statins</a:t>
            </a:r>
            <a:r>
              <a:rPr lang="en-IN" dirty="0"/>
              <a:t>: monitor LFT</a:t>
            </a:r>
          </a:p>
          <a:p>
            <a:pPr>
              <a:lnSpc>
                <a:spcPct val="150000"/>
              </a:lnSpc>
            </a:pPr>
            <a:r>
              <a:rPr lang="en-IN" dirty="0" err="1">
                <a:solidFill>
                  <a:srgbClr val="FF0000"/>
                </a:solidFill>
              </a:rPr>
              <a:t>ACEi</a:t>
            </a:r>
            <a:r>
              <a:rPr lang="en-IN" dirty="0">
                <a:solidFill>
                  <a:srgbClr val="FF0000"/>
                </a:solidFill>
              </a:rPr>
              <a:t>/ARB/ARNI</a:t>
            </a:r>
            <a:r>
              <a:rPr lang="en-IN" dirty="0"/>
              <a:t>: don’t start or stop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0000"/>
                </a:solidFill>
              </a:rPr>
              <a:t>Beta blockers</a:t>
            </a:r>
            <a:r>
              <a:rPr lang="en-IN" dirty="0"/>
              <a:t>: continue in the absence of hypoxia, airway spasm or shock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0000"/>
                </a:solidFill>
              </a:rPr>
              <a:t>Diuretics</a:t>
            </a:r>
            <a:r>
              <a:rPr lang="en-IN" dirty="0"/>
              <a:t>: continue and avoid dehydration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454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4C50-7137-B942-A224-A7FFBCFA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95"/>
            <a:ext cx="10515600" cy="6461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HUMAN CORONAVIRUSES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8A34AD-1E7D-1F4B-BD84-65E59A8BD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430566"/>
              </p:ext>
            </p:extLst>
          </p:nvPr>
        </p:nvGraphicFramePr>
        <p:xfrm>
          <a:off x="838200" y="842773"/>
          <a:ext cx="10515600" cy="5642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375">
                  <a:extLst>
                    <a:ext uri="{9D8B030D-6E8A-4147-A177-3AD203B41FA5}">
                      <a16:colId xmlns:a16="http://schemas.microsoft.com/office/drawing/2014/main" val="600527855"/>
                    </a:ext>
                  </a:extLst>
                </a:gridCol>
                <a:gridCol w="2955224">
                  <a:extLst>
                    <a:ext uri="{9D8B030D-6E8A-4147-A177-3AD203B41FA5}">
                      <a16:colId xmlns:a16="http://schemas.microsoft.com/office/drawing/2014/main" val="3519377558"/>
                    </a:ext>
                  </a:extLst>
                </a:gridCol>
                <a:gridCol w="4946001">
                  <a:extLst>
                    <a:ext uri="{9D8B030D-6E8A-4147-A177-3AD203B41FA5}">
                      <a16:colId xmlns:a16="http://schemas.microsoft.com/office/drawing/2014/main" val="527897153"/>
                    </a:ext>
                  </a:extLst>
                </a:gridCol>
              </a:tblGrid>
              <a:tr h="47281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98289"/>
                  </a:ext>
                </a:extLst>
              </a:tr>
              <a:tr h="472815">
                <a:tc gridSpan="3"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Alphacoronavirus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86045"/>
                  </a:ext>
                </a:extLst>
              </a:tr>
              <a:tr h="4728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HCoV-229E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Common cold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Human aminopeptidase N 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41176"/>
                  </a:ext>
                </a:extLst>
              </a:tr>
              <a:tr h="661866">
                <a:tc>
                  <a:txBody>
                    <a:bodyPr/>
                    <a:lstStyle/>
                    <a:p>
                      <a:r>
                        <a:rPr lang="en-IN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HCoV-NL63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Mod-to-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URTI/LRTI, croup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Angiotensin-converting enzyme 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090484"/>
                  </a:ext>
                </a:extLst>
              </a:tr>
              <a:tr h="472815">
                <a:tc gridSpan="3">
                  <a:txBody>
                    <a:bodyPr/>
                    <a:lstStyle/>
                    <a:p>
                      <a:r>
                        <a:rPr lang="en-US" sz="2000" b="0" i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Betacoronavirus</a:t>
                      </a:r>
                      <a:endParaRPr lang="en-US" sz="2000" b="0" i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029498"/>
                  </a:ext>
                </a:extLst>
              </a:tr>
              <a:tr h="8160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HCoV-OC43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cold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N-acetyl-9-</a:t>
                      </a:r>
                      <a:r>
                        <a:rPr lang="en-IN" sz="2000" b="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IN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-acetylneuraminic acid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303760"/>
                  </a:ext>
                </a:extLst>
              </a:tr>
              <a:tr h="4728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HCoV-HKU1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URTI/LRTI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O-Acetylated Sialic Acid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202248"/>
                  </a:ext>
                </a:extLst>
              </a:tr>
              <a:tr h="8160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SARS-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Angiotensin-converting enzyme 2</a:t>
                      </a:r>
                      <a:r>
                        <a:rPr lang="en-IN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Human CD209L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786134"/>
                  </a:ext>
                </a:extLst>
              </a:tr>
              <a:tr h="4728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MERS-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“Camel-flu”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DPP4 (Di Peptidyl Peptidase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365869"/>
                  </a:ext>
                </a:extLst>
              </a:tr>
              <a:tr h="472815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Gammacoronavirus</a:t>
                      </a:r>
                      <a:r>
                        <a:rPr lang="en-US" sz="2000" i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2000" i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Deltacoronavirus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no human pathogen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67324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84AA-1082-8F4D-B4C0-F87735D3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7099" y="6412992"/>
            <a:ext cx="2129092" cy="392741"/>
          </a:xfrm>
        </p:spPr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Field’s Virology, 6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010172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maibn\Desktop\CARDIO\covid19\10.1177_2048872620922784-fig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0" y="123774"/>
            <a:ext cx="12093600" cy="67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14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maibn\Desktop\CARDIO\covid19\10.1177_2048872620922784-fig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0" y="365125"/>
            <a:ext cx="11796780" cy="556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2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maibn\Desktop\CARDIO\covid19\10.1177_2048872620922784-fig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5123"/>
            <a:ext cx="11830050" cy="673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97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maibn\Desktop\CARDIO\covid19\IMG_20200331_18394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72446" r="30781" b="1581"/>
          <a:stretch/>
        </p:blipFill>
        <p:spPr bwMode="auto">
          <a:xfrm>
            <a:off x="292099" y="517525"/>
            <a:ext cx="1156335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65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Consider appropriateness</a:t>
            </a:r>
          </a:p>
          <a:p>
            <a:pPr>
              <a:lnSpc>
                <a:spcPct val="150000"/>
              </a:lnSpc>
            </a:pPr>
            <a:r>
              <a:rPr lang="en-IN" dirty="0"/>
              <a:t>Don PPE</a:t>
            </a:r>
          </a:p>
          <a:p>
            <a:pPr>
              <a:lnSpc>
                <a:spcPct val="150000"/>
              </a:lnSpc>
            </a:pPr>
            <a:r>
              <a:rPr lang="en-IN" dirty="0"/>
              <a:t>Limit personnel</a:t>
            </a:r>
          </a:p>
          <a:p>
            <a:pPr>
              <a:lnSpc>
                <a:spcPct val="150000"/>
              </a:lnSpc>
            </a:pPr>
            <a:r>
              <a:rPr lang="en-IN" dirty="0"/>
              <a:t>Limit </a:t>
            </a:r>
            <a:r>
              <a:rPr lang="en-IN" dirty="0" err="1"/>
              <a:t>aerosolization</a:t>
            </a:r>
            <a:r>
              <a:rPr lang="en-IN" dirty="0"/>
              <a:t> risk</a:t>
            </a:r>
          </a:p>
          <a:p>
            <a:pPr>
              <a:lnSpc>
                <a:spcPct val="150000"/>
              </a:lnSpc>
            </a:pPr>
            <a:r>
              <a:rPr lang="en-IN" dirty="0"/>
              <a:t>Use HEPA filter</a:t>
            </a:r>
          </a:p>
          <a:p>
            <a:pPr>
              <a:lnSpc>
                <a:spcPct val="150000"/>
              </a:lnSpc>
            </a:pPr>
            <a:r>
              <a:rPr lang="en-IN" dirty="0"/>
              <a:t>Mechanical CPR devices if available</a:t>
            </a:r>
          </a:p>
        </p:txBody>
      </p:sp>
      <p:pic>
        <p:nvPicPr>
          <p:cNvPr id="7170" name="Picture 2" descr="C:\Users\maibn\Desktop\CARDIO\covid19\tempFileForShare_20200725-12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58" y="4084864"/>
            <a:ext cx="3520391" cy="26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ibn\Desktop\CARDIO\covid19\tempFileForShare_20200725-120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58" y="137205"/>
            <a:ext cx="3520391" cy="27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80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COVID Impact In Routine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Late presentation of MI</a:t>
            </a:r>
          </a:p>
          <a:p>
            <a:pPr>
              <a:lnSpc>
                <a:spcPct val="150000"/>
              </a:lnSpc>
            </a:pPr>
            <a:r>
              <a:rPr lang="en-IN" dirty="0"/>
              <a:t>Drug default – stent and mechanical valve thrombosis</a:t>
            </a:r>
          </a:p>
          <a:p>
            <a:pPr>
              <a:lnSpc>
                <a:spcPct val="150000"/>
              </a:lnSpc>
            </a:pPr>
            <a:r>
              <a:rPr lang="en-IN" dirty="0"/>
              <a:t>Increased incidence of stress cardiomyopathy</a:t>
            </a:r>
          </a:p>
          <a:p>
            <a:pPr>
              <a:lnSpc>
                <a:spcPct val="150000"/>
              </a:lnSpc>
            </a:pPr>
            <a:r>
              <a:rPr lang="en-IN" dirty="0"/>
              <a:t>Increased out of hospital cardiac arrest</a:t>
            </a:r>
          </a:p>
          <a:p>
            <a:pPr>
              <a:lnSpc>
                <a:spcPct val="150000"/>
              </a:lnSpc>
            </a:pPr>
            <a:r>
              <a:rPr lang="en-IN" dirty="0"/>
              <a:t>Delay in elective procedures</a:t>
            </a:r>
          </a:p>
          <a:p>
            <a:pPr>
              <a:lnSpc>
                <a:spcPct val="150000"/>
              </a:lnSpc>
            </a:pPr>
            <a:r>
              <a:rPr lang="en-IN" dirty="0"/>
              <a:t>Reduced access to health care</a:t>
            </a:r>
          </a:p>
          <a:p>
            <a:pPr>
              <a:lnSpc>
                <a:spcPct val="150000"/>
              </a:lnSpc>
            </a:pPr>
            <a:r>
              <a:rPr lang="en-IN" dirty="0"/>
              <a:t>Increased mental stress and physical inactivity</a:t>
            </a:r>
          </a:p>
        </p:txBody>
      </p:sp>
    </p:spTree>
    <p:extLst>
      <p:ext uri="{BB962C8B-B14F-4D97-AF65-F5344CB8AC3E}">
        <p14:creationId xmlns:p14="http://schemas.microsoft.com/office/powerpoint/2010/main" val="1869368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maibn\Desktop\CARDIO\covid19\IMG_20200727_0609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-29134"/>
            <a:ext cx="8972550" cy="68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59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Underlying cardiac condition is a strong mortality predictor</a:t>
            </a:r>
          </a:p>
          <a:p>
            <a:r>
              <a:rPr lang="en-IN" dirty="0"/>
              <a:t>Intensive preventive measures should be followed in this group</a:t>
            </a:r>
          </a:p>
          <a:p>
            <a:r>
              <a:rPr lang="en-IN" dirty="0"/>
              <a:t>Cardiovascular involvement has a significant impact on prognosis</a:t>
            </a:r>
          </a:p>
          <a:p>
            <a:r>
              <a:rPr lang="en-IN" dirty="0"/>
              <a:t>D-dimer value based anticoagulation may be considered</a:t>
            </a:r>
          </a:p>
          <a:p>
            <a:r>
              <a:rPr lang="en-IN" dirty="0"/>
              <a:t>Don’t stop or start </a:t>
            </a:r>
            <a:r>
              <a:rPr lang="en-IN" dirty="0" err="1"/>
              <a:t>ACEi</a:t>
            </a:r>
            <a:r>
              <a:rPr lang="en-IN" dirty="0"/>
              <a:t>/ARBs</a:t>
            </a:r>
          </a:p>
          <a:p>
            <a:r>
              <a:rPr lang="en-IN" dirty="0"/>
              <a:t>Monitor for </a:t>
            </a:r>
            <a:r>
              <a:rPr lang="en-IN" dirty="0" err="1"/>
              <a:t>cardiotoxicity</a:t>
            </a:r>
            <a:r>
              <a:rPr lang="en-IN" dirty="0"/>
              <a:t> of medications</a:t>
            </a:r>
          </a:p>
          <a:p>
            <a:r>
              <a:rPr lang="en-IN" dirty="0"/>
              <a:t>HF and pneumonia should be differentiated and treated accordingly</a:t>
            </a:r>
          </a:p>
          <a:p>
            <a:r>
              <a:rPr lang="en-IN" dirty="0"/>
              <a:t>Never ever underestimate preventive measures</a:t>
            </a:r>
          </a:p>
          <a:p>
            <a:r>
              <a:rPr lang="en-IN" dirty="0"/>
              <a:t>Promote indoor physical activity</a:t>
            </a:r>
          </a:p>
          <a:p>
            <a:r>
              <a:rPr lang="en-IN" dirty="0"/>
              <a:t>Never ignore chest pain</a:t>
            </a:r>
          </a:p>
        </p:txBody>
      </p:sp>
    </p:spTree>
    <p:extLst>
      <p:ext uri="{BB962C8B-B14F-4D97-AF65-F5344CB8AC3E}">
        <p14:creationId xmlns:p14="http://schemas.microsoft.com/office/powerpoint/2010/main" val="2704289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ibn\Desktop\CARDIO\covid19\IMG_20200719_141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74" y="0"/>
            <a:ext cx="4521576" cy="69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91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ibn\Desktop\CARDIO\covid19\IMG_20200723_080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9144"/>
            <a:ext cx="10401300" cy="68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1" y="209550"/>
            <a:ext cx="4831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8578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379D87-227A-EC40-B3D4-DC9B873FE60D}"/>
              </a:ext>
            </a:extLst>
          </p:cNvPr>
          <p:cNvSpPr txBox="1">
            <a:spLocks/>
          </p:cNvSpPr>
          <p:nvPr/>
        </p:nvSpPr>
        <p:spPr>
          <a:xfrm>
            <a:off x="838200" y="85395"/>
            <a:ext cx="10515600" cy="9433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HUMAN CORONAVIRUSES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5823DC-7D4D-4841-BABC-168B2C381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78548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38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Virus Entry</a:t>
            </a:r>
          </a:p>
        </p:txBody>
      </p:sp>
      <p:pic>
        <p:nvPicPr>
          <p:cNvPr id="1026" name="Picture 2" descr="C:\Users\maibn\Desktop\CARDIO\covid19\IMG_20200723_0804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20" y="1364343"/>
            <a:ext cx="7608994" cy="54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2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ibn\Desktop\CARDIO\covid19\IMG_20200723_101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16920" r="1616" b="12738"/>
          <a:stretch/>
        </p:blipFill>
        <p:spPr bwMode="auto">
          <a:xfrm>
            <a:off x="514350" y="469568"/>
            <a:ext cx="11315700" cy="62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0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ibn\Desktop\CARDIO\covid19\IMG_20200723_101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1" r="2712" b="8355"/>
          <a:stretch/>
        </p:blipFill>
        <p:spPr bwMode="auto">
          <a:xfrm>
            <a:off x="204789" y="390898"/>
            <a:ext cx="11787186" cy="646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2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ibn\Desktop\CARDIO\covid19\tempFileForShare_20200725-10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7" y="280988"/>
            <a:ext cx="9417533" cy="61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1227" y="6444344"/>
            <a:ext cx="4114800" cy="365125"/>
          </a:xfrm>
        </p:spPr>
        <p:txBody>
          <a:bodyPr/>
          <a:lstStyle/>
          <a:p>
            <a:r>
              <a:rPr lang="en-US" dirty="0"/>
              <a:t>10.1002/ejhf.1924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0180" y="280988"/>
            <a:ext cx="312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(Death/ICU Admission)</a:t>
            </a:r>
          </a:p>
        </p:txBody>
      </p:sp>
    </p:spTree>
    <p:extLst>
      <p:ext uri="{BB962C8B-B14F-4D97-AF65-F5344CB8AC3E}">
        <p14:creationId xmlns:p14="http://schemas.microsoft.com/office/powerpoint/2010/main" val="348129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453</Words>
  <Application>Microsoft Office PowerPoint</Application>
  <PresentationFormat>Widescreen</PresentationFormat>
  <Paragraphs>141</Paragraphs>
  <Slides>49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COVID-19 AND CARDIOVASCULAR SYSTEM</vt:lpstr>
      <vt:lpstr>PowerPoint Presentation</vt:lpstr>
      <vt:lpstr>TAXONOMY</vt:lpstr>
      <vt:lpstr>HUMAN CORONAVIRUSES</vt:lpstr>
      <vt:lpstr>PowerPoint Presentation</vt:lpstr>
      <vt:lpstr>Virus Entry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are at risk of severe illness?</vt:lpstr>
      <vt:lpstr>Predictors of in-hospital death</vt:lpstr>
      <vt:lpstr>COVID 19 Implications For CVD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Myocarditis vs MI</vt:lpstr>
      <vt:lpstr>NSTEMI and UA</vt:lpstr>
      <vt:lpstr>PowerPoint Presentation</vt:lpstr>
      <vt:lpstr>Fulminant Myocarditis</vt:lpstr>
      <vt:lpstr>PowerPoint Presentation</vt:lpstr>
      <vt:lpstr>PowerPoint Presentation</vt:lpstr>
      <vt:lpstr>DVT In Ventilated Patients</vt:lpstr>
      <vt:lpstr>PowerPoint Presentation</vt:lpstr>
      <vt:lpstr>PowerPoint Presentation</vt:lpstr>
      <vt:lpstr>   </vt:lpstr>
      <vt:lpstr>PowerPoint Presentation</vt:lpstr>
      <vt:lpstr>Drug options for COVID-19 patients with CVD</vt:lpstr>
      <vt:lpstr>PowerPoint Presentation</vt:lpstr>
      <vt:lpstr>PowerPoint Presentation</vt:lpstr>
      <vt:lpstr>PowerPoint Presentation</vt:lpstr>
      <vt:lpstr>PowerPoint Presentation</vt:lpstr>
      <vt:lpstr>CPR</vt:lpstr>
      <vt:lpstr>COVID Impact In Routine Care</vt:lpstr>
      <vt:lpstr>PowerPoint Presentation</vt:lpstr>
      <vt:lpstr>Take Home Message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CORONA QUANDARY</dc:title>
  <dc:creator>Arkendu Basu</dc:creator>
  <cp:lastModifiedBy>muhammad ameen</cp:lastModifiedBy>
  <cp:revision>216</cp:revision>
  <dcterms:created xsi:type="dcterms:W3CDTF">2020-02-02T17:28:03Z</dcterms:created>
  <dcterms:modified xsi:type="dcterms:W3CDTF">2020-07-28T07:32:58Z</dcterms:modified>
</cp:coreProperties>
</file>